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8"/>
  </p:notesMasterIdLst>
  <p:sldIdLst>
    <p:sldId id="256" r:id="rId3"/>
    <p:sldId id="260" r:id="rId4"/>
    <p:sldId id="261" r:id="rId5"/>
    <p:sldId id="258" r:id="rId6"/>
    <p:sldId id="277" r:id="rId7"/>
    <p:sldId id="276" r:id="rId8"/>
    <p:sldId id="290" r:id="rId9"/>
    <p:sldId id="280" r:id="rId10"/>
    <p:sldId id="262" r:id="rId11"/>
    <p:sldId id="267" r:id="rId12"/>
    <p:sldId id="274" r:id="rId13"/>
    <p:sldId id="278" r:id="rId14"/>
    <p:sldId id="284" r:id="rId15"/>
    <p:sldId id="275" r:id="rId16"/>
    <p:sldId id="263" r:id="rId17"/>
    <p:sldId id="268" r:id="rId18"/>
    <p:sldId id="286" r:id="rId19"/>
    <p:sldId id="264" r:id="rId20"/>
    <p:sldId id="269" r:id="rId21"/>
    <p:sldId id="270" r:id="rId22"/>
    <p:sldId id="271" r:id="rId23"/>
    <p:sldId id="288" r:id="rId24"/>
    <p:sldId id="272" r:id="rId25"/>
    <p:sldId id="265" r:id="rId26"/>
    <p:sldId id="266" r:id="rId27"/>
  </p:sldIdLst>
  <p:sldSz cx="12192000" cy="6858000"/>
  <p:notesSz cx="6858000" cy="9144000"/>
  <p:embeddedFontLst>
    <p:embeddedFont>
      <p:font typeface="맑은 고딕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9C9C9"/>
    <a:srgbClr val="027ECA"/>
    <a:srgbClr val="21A0FF"/>
    <a:srgbClr val="F2F2F2"/>
    <a:srgbClr val="03ABE7"/>
    <a:srgbClr val="FCD5A2"/>
    <a:srgbClr val="D5E4BA"/>
    <a:srgbClr val="B4FBA3"/>
    <a:srgbClr val="AE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-604" y="-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C95-3075-4358-98D4-E792F33E01F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D905D-78AE-4903-A08E-EF933C828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4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9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7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0"/>
            <a:ext cx="2884605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2475" y="2644170"/>
            <a:ext cx="4698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마이크로프로세서및실습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TERM-PROJECT </a:t>
            </a: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FINAL</a:t>
            </a:r>
            <a:endParaRPr lang="en-US" altLang="ko-KR" sz="32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63285" y="4894671"/>
            <a:ext cx="2978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2014136124_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지명화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2014136030_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김쾌남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2014136019_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8034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608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7182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6755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6329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5903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477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05051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94624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5261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40999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3673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8460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4198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-25047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76084" y="3249796"/>
            <a:ext cx="807505" cy="1011936"/>
          </a:xfrm>
          <a:prstGeom prst="round2SameRect">
            <a:avLst>
              <a:gd name="adj1" fmla="val 8896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76084" y="4249540"/>
            <a:ext cx="807505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16340" y="2720877"/>
            <a:ext cx="2722354" cy="4057621"/>
            <a:chOff x="3247399" y="3160148"/>
            <a:chExt cx="2722354" cy="4057621"/>
          </a:xfrm>
        </p:grpSpPr>
        <p:sp>
          <p:nvSpPr>
            <p:cNvPr id="6" name="타원 5"/>
            <p:cNvSpPr/>
            <p:nvPr/>
          </p:nvSpPr>
          <p:spPr>
            <a:xfrm>
              <a:off x="3836700" y="3160148"/>
              <a:ext cx="1486570" cy="14865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현 25"/>
            <p:cNvSpPr/>
            <p:nvPr/>
          </p:nvSpPr>
          <p:spPr>
            <a:xfrm rot="6736450">
              <a:off x="3247399" y="4495415"/>
              <a:ext cx="2722354" cy="2722354"/>
            </a:xfrm>
            <a:prstGeom prst="chor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728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 감지 센서를 통한 색상 변경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0075" y="979999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Picture 2" descr="C:\Users\t-dantay\Documents\First24\cursorhand1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34" y="2452814"/>
            <a:ext cx="938506" cy="10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9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026 0.00301 0.10794 0.08634 0.125 0.12454 C 0.14192 0.16296 0.15338 0.29028 0.10156 0.22963 C 0.1539 0.27523 0.1444 0.16967 0.12734 0.13148 C 0.11041 0.09305 -0.00287 -0.00324 -0.00013 -0.00023 Z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122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F7A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87903" y="-8126020"/>
            <a:ext cx="8657128" cy="14111320"/>
            <a:chOff x="7520138" y="860647"/>
            <a:chExt cx="3119440" cy="5084761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7520138" y="860647"/>
              <a:ext cx="3119440" cy="3909164"/>
            </a:xfrm>
            <a:prstGeom prst="round2SameRect">
              <a:avLst>
                <a:gd name="adj1" fmla="val 747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20138" y="4767948"/>
              <a:ext cx="3119440" cy="11774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0547" y="4993341"/>
              <a:ext cx="1318621" cy="36333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99454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51562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9477154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779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현재 날짜와 시간을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LCD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화면에서 파악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전원이 꺼져도 시간 유지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(Real Time Clock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7" y="97999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637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 11. 17  FRI</a:t>
            </a:r>
          </a:p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 : 00 PM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3087903" y="-8126020"/>
            <a:ext cx="8657128" cy="10848782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87903" y="2717592"/>
            <a:ext cx="8657128" cy="32677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86735" y="3343107"/>
            <a:ext cx="3659462" cy="10083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7971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50603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51905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08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하단</a:t>
            </a:r>
            <a:r>
              <a:rPr lang="ko-KR" altLang="en-US" sz="2400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택트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스위치를 사용하여</a:t>
            </a:r>
            <a:endParaRPr lang="en-US" altLang="ko-KR" sz="2400" noProof="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날짜 및 시간 변경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가능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8097" y="979999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12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1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5" grpId="1" animBg="1"/>
      <p:bldP spid="7" grpId="0"/>
      <p:bldP spid="26" grpId="0"/>
      <p:bldP spid="26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687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센서를 이용한 조명등 및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711" y="979999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8297819" y="767518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97819" y="4674819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98228" y="4900212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760941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348205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173677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036519"/>
            <a:ext cx="218721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1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20138" y="860647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0138" y="4767948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775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저항으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조명등 및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무드등의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밝기 변경 가능</a:t>
            </a: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후면에 위치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746" y="979999"/>
            <a:ext cx="461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0547" y="4993341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983260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4712216" y="2953604"/>
            <a:ext cx="2357718" cy="2039737"/>
          </a:xfrm>
          <a:prstGeom prst="wedgeEllipseCallout">
            <a:avLst>
              <a:gd name="adj1" fmla="val 59015"/>
              <a:gd name="adj2" fmla="val 48875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32개인 별 6"/>
          <p:cNvSpPr/>
          <p:nvPr/>
        </p:nvSpPr>
        <p:spPr>
          <a:xfrm>
            <a:off x="5411463" y="3493860"/>
            <a:ext cx="959223" cy="959223"/>
          </a:xfrm>
          <a:prstGeom prst="star32">
            <a:avLst>
              <a:gd name="adj" fmla="val 45911"/>
            </a:avLst>
          </a:prstGeom>
          <a:solidFill>
            <a:srgbClr val="027ECA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형 화살표 8"/>
          <p:cNvSpPr/>
          <p:nvPr/>
        </p:nvSpPr>
        <p:spPr>
          <a:xfrm flipH="1">
            <a:off x="5411463" y="3004656"/>
            <a:ext cx="978408" cy="978408"/>
          </a:xfrm>
          <a:prstGeom prst="circularArrow">
            <a:avLst>
              <a:gd name="adj1" fmla="val 10037"/>
              <a:gd name="adj2" fmla="val 1142319"/>
              <a:gd name="adj3" fmla="val 18366837"/>
              <a:gd name="adj4" fmla="val 12832537"/>
              <a:gd name="adj5" fmla="val 1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570524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395996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8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D5B8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2" grpId="0" animBg="1"/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20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어떻게 설계할 것인지 내부 구조를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3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설계도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1348273" y="820798"/>
            <a:ext cx="10652106" cy="5822890"/>
            <a:chOff x="-2967198" y="-227341"/>
            <a:chExt cx="15773552" cy="8622489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2967198" y="-227341"/>
              <a:ext cx="15773552" cy="8622489"/>
              <a:chOff x="-2920632" y="-234592"/>
              <a:chExt cx="15773552" cy="8622489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-2075722" y="305222"/>
                <a:ext cx="2891562" cy="7518982"/>
                <a:chOff x="-2075722" y="1447815"/>
                <a:chExt cx="2891562" cy="7518982"/>
              </a:xfrm>
            </p:grpSpPr>
            <p:sp>
              <p:nvSpPr>
                <p:cNvPr id="208" name="직사각형 207"/>
                <p:cNvSpPr/>
                <p:nvPr/>
              </p:nvSpPr>
              <p:spPr>
                <a:xfrm>
                  <a:off x="-2075722" y="1747163"/>
                  <a:ext cx="2891562" cy="7219634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9" name="타원 208"/>
                <p:cNvSpPr/>
                <p:nvPr/>
              </p:nvSpPr>
              <p:spPr>
                <a:xfrm>
                  <a:off x="-1286090" y="665257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Tact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Switch</a:t>
                  </a:r>
                  <a:endParaRPr kumimoji="0" lang="ko-KR" altLang="en-US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0" name="타원 209"/>
                <p:cNvSpPr/>
                <p:nvPr/>
              </p:nvSpPr>
              <p:spPr>
                <a:xfrm>
                  <a:off x="-1286090" y="521241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Variable resistor</a:t>
                  </a:r>
                  <a:endPara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-1502114" y="1447815"/>
                  <a:ext cx="1904638" cy="54979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Input</a:t>
                  </a:r>
                  <a:endParaRPr kumimoji="0" lang="ko-KR" alt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>
                <a:off x="8962884" y="1285894"/>
                <a:ext cx="3156608" cy="3648501"/>
                <a:chOff x="5987392" y="980124"/>
                <a:chExt cx="3672408" cy="4424703"/>
              </a:xfrm>
            </p:grpSpPr>
            <p:grpSp>
              <p:nvGrpSpPr>
                <p:cNvPr id="203" name="그룹 202"/>
                <p:cNvGrpSpPr/>
                <p:nvPr/>
              </p:nvGrpSpPr>
              <p:grpSpPr>
                <a:xfrm>
                  <a:off x="5987392" y="980124"/>
                  <a:ext cx="3672408" cy="4424703"/>
                  <a:chOff x="6876256" y="1407524"/>
                  <a:chExt cx="4176464" cy="4985921"/>
                </a:xfrm>
              </p:grpSpPr>
              <p:sp>
                <p:nvSpPr>
                  <p:cNvPr id="206" name="직사각형 205"/>
                  <p:cNvSpPr/>
                  <p:nvPr/>
                </p:nvSpPr>
                <p:spPr>
                  <a:xfrm>
                    <a:off x="6876256" y="1844824"/>
                    <a:ext cx="4176464" cy="45486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>
                  <a:xfrm>
                    <a:off x="7759749" y="1407524"/>
                    <a:ext cx="2520000" cy="751336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Output</a:t>
                    </a:r>
                    <a:endParaRPr kumimoji="0" lang="ko-KR" alt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04" name="타원 203"/>
                <p:cNvSpPr/>
                <p:nvPr/>
              </p:nvSpPr>
              <p:spPr>
                <a:xfrm>
                  <a:off x="7212068" y="3665889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LCD</a:t>
                  </a:r>
                </a:p>
              </p:txBody>
            </p:sp>
            <p:sp>
              <p:nvSpPr>
                <p:cNvPr id="205" name="타원 204"/>
                <p:cNvSpPr/>
                <p:nvPr/>
              </p:nvSpPr>
              <p:spPr>
                <a:xfrm>
                  <a:off x="7224084" y="204203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3W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LED</a:t>
                  </a:r>
                </a:p>
              </p:txBody>
            </p:sp>
          </p:grpSp>
          <p:sp>
            <p:nvSpPr>
              <p:cNvPr id="180" name="직사각형 179"/>
              <p:cNvSpPr/>
              <p:nvPr/>
            </p:nvSpPr>
            <p:spPr>
              <a:xfrm>
                <a:off x="2044812" y="6803721"/>
                <a:ext cx="5544896" cy="158417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User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534199" y="71657"/>
                <a:ext cx="6840759" cy="577819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6787184" y="1441137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6775849" y="2779280"/>
                <a:ext cx="1296143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Brightness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3694439" y="805607"/>
                <a:ext cx="2520280" cy="197367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Atmega2560</a:t>
                </a:r>
                <a:endPara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185" name="그룹 184"/>
              <p:cNvGrpSpPr/>
              <p:nvPr/>
            </p:nvGrpSpPr>
            <p:grpSpPr>
              <a:xfrm>
                <a:off x="-2920632" y="1835692"/>
                <a:ext cx="4944488" cy="5690513"/>
                <a:chOff x="-1840512" y="630314"/>
                <a:chExt cx="4944488" cy="5690513"/>
              </a:xfrm>
            </p:grpSpPr>
            <p:cxnSp>
              <p:nvCxnSpPr>
                <p:cNvPr id="200" name="직선 연결선 199"/>
                <p:cNvCxnSpPr/>
                <p:nvPr/>
              </p:nvCxnSpPr>
              <p:spPr>
                <a:xfrm flipH="1">
                  <a:off x="-1840512" y="6320827"/>
                  <a:ext cx="494448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-1819556" y="644720"/>
                  <a:ext cx="0" cy="567610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2" name="직선 화살표 연결선 201"/>
                <p:cNvCxnSpPr>
                  <a:endCxn id="157" idx="2"/>
                </p:cNvCxnSpPr>
                <p:nvPr/>
              </p:nvCxnSpPr>
              <p:spPr>
                <a:xfrm>
                  <a:off x="-1819556" y="630314"/>
                  <a:ext cx="1647909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 w="med" len="med"/>
                </a:ln>
                <a:effectLst/>
              </p:spPr>
            </p:cxnSp>
          </p:grpSp>
          <p:grpSp>
            <p:nvGrpSpPr>
              <p:cNvPr id="186" name="그룹 185"/>
              <p:cNvGrpSpPr/>
              <p:nvPr/>
            </p:nvGrpSpPr>
            <p:grpSpPr>
              <a:xfrm>
                <a:off x="-2222194" y="3277733"/>
                <a:ext cx="4267007" cy="3888432"/>
                <a:chOff x="-1199903" y="2160404"/>
                <a:chExt cx="4267007" cy="3888432"/>
              </a:xfrm>
            </p:grpSpPr>
            <p:cxnSp>
              <p:nvCxnSpPr>
                <p:cNvPr id="198" name="직선 연결선 197"/>
                <p:cNvCxnSpPr/>
                <p:nvPr/>
              </p:nvCxnSpPr>
              <p:spPr>
                <a:xfrm flipH="1">
                  <a:off x="-1199903" y="6048836"/>
                  <a:ext cx="4267007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9" name="직선 화살표 연결선 198"/>
                <p:cNvCxnSpPr>
                  <a:endCxn id="161" idx="2"/>
                </p:cNvCxnSpPr>
                <p:nvPr/>
              </p:nvCxnSpPr>
              <p:spPr>
                <a:xfrm>
                  <a:off x="-1199903" y="2160404"/>
                  <a:ext cx="93610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87" name="직사각형 186"/>
              <p:cNvSpPr/>
              <p:nvPr/>
            </p:nvSpPr>
            <p:spPr>
              <a:xfrm>
                <a:off x="3979721" y="-234592"/>
                <a:ext cx="1904638" cy="549798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Processor</a:t>
                </a:r>
                <a:endParaRPr kumimoji="0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88" name="직선 화살표 연결선 187"/>
              <p:cNvCxnSpPr/>
              <p:nvPr/>
            </p:nvCxnSpPr>
            <p:spPr>
              <a:xfrm>
                <a:off x="116385" y="1792443"/>
                <a:ext cx="1750355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89" name="꺾인 연결선 188"/>
              <p:cNvCxnSpPr>
                <a:stCxn id="161" idx="6"/>
              </p:cNvCxnSpPr>
              <p:nvPr/>
            </p:nvCxnSpPr>
            <p:spPr>
              <a:xfrm flipV="1">
                <a:off x="82062" y="2825709"/>
                <a:ext cx="3927158" cy="452024"/>
              </a:xfrm>
              <a:prstGeom prst="bentConnector3">
                <a:avLst>
                  <a:gd name="adj1" fmla="val 99802"/>
                </a:avLst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grpSp>
            <p:nvGrpSpPr>
              <p:cNvPr id="190" name="그룹 189"/>
              <p:cNvGrpSpPr/>
              <p:nvPr/>
            </p:nvGrpSpPr>
            <p:grpSpPr>
              <a:xfrm>
                <a:off x="7594902" y="2635449"/>
                <a:ext cx="5258018" cy="4807378"/>
                <a:chOff x="7743942" y="2944298"/>
                <a:chExt cx="3884842" cy="3581046"/>
              </a:xfrm>
            </p:grpSpPr>
            <p:cxnSp>
              <p:nvCxnSpPr>
                <p:cNvPr id="195" name="직선 연결선 194"/>
                <p:cNvCxnSpPr/>
                <p:nvPr/>
              </p:nvCxnSpPr>
              <p:spPr>
                <a:xfrm>
                  <a:off x="10401289" y="2944298"/>
                  <a:ext cx="1216027" cy="1366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6" name="직선 연결선 195"/>
                <p:cNvCxnSpPr/>
                <p:nvPr/>
              </p:nvCxnSpPr>
              <p:spPr>
                <a:xfrm>
                  <a:off x="11617316" y="2957959"/>
                  <a:ext cx="11468" cy="356738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7" name="직선 화살표 연결선 196"/>
                <p:cNvCxnSpPr/>
                <p:nvPr/>
              </p:nvCxnSpPr>
              <p:spPr>
                <a:xfrm flipH="1">
                  <a:off x="7743942" y="6525344"/>
                  <a:ext cx="388484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grpSp>
            <p:nvGrpSpPr>
              <p:cNvPr id="191" name="그룹 190"/>
              <p:cNvGrpSpPr/>
              <p:nvPr/>
            </p:nvGrpSpPr>
            <p:grpSpPr>
              <a:xfrm>
                <a:off x="7596336" y="4569278"/>
                <a:ext cx="3007211" cy="3254926"/>
                <a:chOff x="7743942" y="4301525"/>
                <a:chExt cx="2886408" cy="2727875"/>
              </a:xfrm>
            </p:grpSpPr>
            <p:cxnSp>
              <p:nvCxnSpPr>
                <p:cNvPr id="193" name="직선 연결선 192"/>
                <p:cNvCxnSpPr>
                  <a:stCxn id="204" idx="4"/>
                </p:cNvCxnSpPr>
                <p:nvPr/>
              </p:nvCxnSpPr>
              <p:spPr>
                <a:xfrm flipH="1">
                  <a:off x="10620672" y="4301525"/>
                  <a:ext cx="9678" cy="272787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94" name="직선 화살표 연결선 193"/>
                <p:cNvCxnSpPr/>
                <p:nvPr/>
              </p:nvCxnSpPr>
              <p:spPr>
                <a:xfrm flipH="1">
                  <a:off x="7743942" y="7029400"/>
                  <a:ext cx="2876730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92" name="직사각형 191"/>
              <p:cNvSpPr/>
              <p:nvPr/>
            </p:nvSpPr>
            <p:spPr>
              <a:xfrm>
                <a:off x="6816794" y="4041971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7" name="타원 156"/>
            <p:cNvSpPr/>
            <p:nvPr/>
          </p:nvSpPr>
          <p:spPr>
            <a:xfrm>
              <a:off x="-1298333" y="1194871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Switch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8" name="꺾인 연결선 157"/>
            <p:cNvCxnSpPr>
              <a:endCxn id="192" idx="1"/>
            </p:cNvCxnSpPr>
            <p:nvPr/>
          </p:nvCxnSpPr>
          <p:spPr>
            <a:xfrm rot="16200000" flipH="1">
              <a:off x="5297861" y="2937045"/>
              <a:ext cx="1622883" cy="1321852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59" name="꺾인 연결선 158"/>
            <p:cNvCxnSpPr>
              <a:stCxn id="210" idx="6"/>
            </p:cNvCxnSpPr>
            <p:nvPr/>
          </p:nvCxnSpPr>
          <p:spPr>
            <a:xfrm flipV="1">
              <a:off x="35496" y="3284984"/>
              <a:ext cx="6705122" cy="1440160"/>
            </a:xfrm>
            <a:prstGeom prst="bentConnector3">
              <a:avLst>
                <a:gd name="adj1" fmla="val 6932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0" name="꺾인 연결선 159"/>
            <p:cNvCxnSpPr>
              <a:stCxn id="209" idx="6"/>
            </p:cNvCxnSpPr>
            <p:nvPr/>
          </p:nvCxnSpPr>
          <p:spPr>
            <a:xfrm flipV="1">
              <a:off x="35496" y="4769604"/>
              <a:ext cx="7341858" cy="1395700"/>
            </a:xfrm>
            <a:prstGeom prst="bentConnector3">
              <a:avLst>
                <a:gd name="adj1" fmla="val 99818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1" name="타원 160"/>
            <p:cNvSpPr/>
            <p:nvPr/>
          </p:nvSpPr>
          <p:spPr>
            <a:xfrm>
              <a:off x="-1332656" y="2636912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Sensor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2" name="직선 연결선 161"/>
            <p:cNvCxnSpPr/>
            <p:nvPr/>
          </p:nvCxnSpPr>
          <p:spPr>
            <a:xfrm flipV="1">
              <a:off x="-2268602" y="3277395"/>
              <a:ext cx="0" cy="389602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3" name="직선 연결선 162"/>
            <p:cNvCxnSpPr/>
            <p:nvPr/>
          </p:nvCxnSpPr>
          <p:spPr>
            <a:xfrm flipH="1">
              <a:off x="-1692696" y="7893496"/>
              <a:ext cx="367241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4" name="직선 연결선 163"/>
            <p:cNvCxnSpPr/>
            <p:nvPr/>
          </p:nvCxnSpPr>
          <p:spPr>
            <a:xfrm flipH="1">
              <a:off x="-596361" y="8253536"/>
              <a:ext cx="257365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5" name="직선 연결선 164"/>
            <p:cNvCxnSpPr/>
            <p:nvPr/>
          </p:nvCxnSpPr>
          <p:spPr>
            <a:xfrm flipV="1">
              <a:off x="-1692696" y="4695402"/>
              <a:ext cx="0" cy="319809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6" name="직선 화살표 연결선 165"/>
            <p:cNvCxnSpPr/>
            <p:nvPr/>
          </p:nvCxnSpPr>
          <p:spPr>
            <a:xfrm>
              <a:off x="-1692696" y="4722356"/>
              <a:ext cx="360198" cy="27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7" name="직선 연결선 166"/>
            <p:cNvCxnSpPr/>
            <p:nvPr/>
          </p:nvCxnSpPr>
          <p:spPr>
            <a:xfrm flipH="1" flipV="1">
              <a:off x="-596361" y="6813376"/>
              <a:ext cx="1" cy="14401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68" name="꺾인 연결선 167"/>
            <p:cNvCxnSpPr>
              <a:stCxn id="182" idx="3"/>
              <a:endCxn id="205" idx="2"/>
            </p:cNvCxnSpPr>
            <p:nvPr/>
          </p:nvCxnSpPr>
          <p:spPr>
            <a:xfrm>
              <a:off x="8036762" y="1808579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9" name="직사각형 168"/>
            <p:cNvSpPr/>
            <p:nvPr/>
          </p:nvSpPr>
          <p:spPr>
            <a:xfrm>
              <a:off x="1802413" y="1432023"/>
              <a:ext cx="1296145" cy="72038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Power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70" name="꺾인 연결선 169"/>
            <p:cNvCxnSpPr/>
            <p:nvPr/>
          </p:nvCxnSpPr>
          <p:spPr>
            <a:xfrm flipV="1">
              <a:off x="8036762" y="4077072"/>
              <a:ext cx="1931215" cy="33234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1" name="꺾인 연결선 170"/>
            <p:cNvCxnSpPr/>
            <p:nvPr/>
          </p:nvCxnSpPr>
          <p:spPr>
            <a:xfrm>
              <a:off x="8025426" y="3060473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2" name="꺾인 연결선 171"/>
            <p:cNvCxnSpPr/>
            <p:nvPr/>
          </p:nvCxnSpPr>
          <p:spPr>
            <a:xfrm>
              <a:off x="5837793" y="2786532"/>
              <a:ext cx="875342" cy="362702"/>
            </a:xfrm>
            <a:prstGeom prst="bentConnector3">
              <a:avLst>
                <a:gd name="adj1" fmla="val -78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3" name="꺾인 연결선 172"/>
            <p:cNvCxnSpPr>
              <a:stCxn id="169" idx="3"/>
              <a:endCxn id="184" idx="1"/>
            </p:cNvCxnSpPr>
            <p:nvPr/>
          </p:nvCxnSpPr>
          <p:spPr>
            <a:xfrm>
              <a:off x="3098558" y="1792213"/>
              <a:ext cx="549315" cy="748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4" name="꺾인 연결선 173"/>
            <p:cNvCxnSpPr>
              <a:stCxn id="184" idx="3"/>
              <a:endCxn id="182" idx="1"/>
            </p:cNvCxnSpPr>
            <p:nvPr/>
          </p:nvCxnSpPr>
          <p:spPr>
            <a:xfrm>
              <a:off x="6168153" y="1799694"/>
              <a:ext cx="572465" cy="888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75" name="모서리가 둥근 직사각형 174"/>
            <p:cNvSpPr/>
            <p:nvPr/>
          </p:nvSpPr>
          <p:spPr>
            <a:xfrm>
              <a:off x="1802414" y="5949280"/>
              <a:ext cx="3711513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RESET, Hour, Minute,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</a:t>
              </a:r>
              <a:r>
                <a:rPr kumimoji="0" lang="en-US" altLang="ko-KR" sz="12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econd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187624" y="4513952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Brightness control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759898" y="3032956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Change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3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설계도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</a:t>
            </a:r>
            <a:r>
              <a:rPr lang="ko-KR" altLang="en-US" sz="3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348273" y="820798"/>
            <a:ext cx="10652106" cy="5880040"/>
            <a:chOff x="-2920632" y="-234592"/>
            <a:chExt cx="15773552" cy="8707116"/>
          </a:xfrm>
        </p:grpSpPr>
        <p:grpSp>
          <p:nvGrpSpPr>
            <p:cNvPr id="178" name="그룹 177"/>
            <p:cNvGrpSpPr/>
            <p:nvPr/>
          </p:nvGrpSpPr>
          <p:grpSpPr>
            <a:xfrm>
              <a:off x="-2075722" y="-157730"/>
              <a:ext cx="2891562" cy="8630254"/>
              <a:chOff x="-2075722" y="984863"/>
              <a:chExt cx="2891562" cy="863025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-2075722" y="1259762"/>
                <a:ext cx="2891562" cy="835535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-1314019" y="8020726"/>
                <a:ext cx="1368153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Tact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Switch</a:t>
                </a:r>
                <a:endPara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-1286090" y="4857205"/>
                <a:ext cx="1368153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Variable resistor</a:t>
                </a:r>
                <a:endParaRPr kumimoji="0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-1502113" y="984863"/>
                <a:ext cx="1904638" cy="54979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</a:t>
                </a:r>
                <a:endParaRPr kumimoji="0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8962884" y="359108"/>
              <a:ext cx="3156608" cy="5490740"/>
              <a:chOff x="5987392" y="-143832"/>
              <a:chExt cx="3672408" cy="6658871"/>
            </a:xfrm>
          </p:grpSpPr>
          <p:grpSp>
            <p:nvGrpSpPr>
              <p:cNvPr id="203" name="그룹 202"/>
              <p:cNvGrpSpPr/>
              <p:nvPr/>
            </p:nvGrpSpPr>
            <p:grpSpPr>
              <a:xfrm>
                <a:off x="5987392" y="-143832"/>
                <a:ext cx="3672408" cy="6658871"/>
                <a:chOff x="6876256" y="141009"/>
                <a:chExt cx="4176464" cy="7503465"/>
              </a:xfrm>
            </p:grpSpPr>
            <p:sp>
              <p:nvSpPr>
                <p:cNvPr id="206" name="직사각형 205"/>
                <p:cNvSpPr/>
                <p:nvPr/>
              </p:nvSpPr>
              <p:spPr>
                <a:xfrm>
                  <a:off x="6876256" y="476449"/>
                  <a:ext cx="4176464" cy="716802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704487" y="141009"/>
                  <a:ext cx="2520001" cy="75133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Output</a:t>
                  </a:r>
                  <a:endParaRPr kumimoji="0" lang="ko-KR" alt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04" name="타원 203"/>
              <p:cNvSpPr/>
              <p:nvPr/>
            </p:nvSpPr>
            <p:spPr>
              <a:xfrm>
                <a:off x="7195876" y="4246831"/>
                <a:ext cx="1368152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LCD</a:t>
                </a: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7162147" y="860942"/>
                <a:ext cx="1368152" cy="129614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3W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LED</a:t>
                </a:r>
              </a:p>
            </p:txBody>
          </p:sp>
        </p:grpSp>
        <p:sp>
          <p:nvSpPr>
            <p:cNvPr id="180" name="직사각형 179"/>
            <p:cNvSpPr/>
            <p:nvPr/>
          </p:nvSpPr>
          <p:spPr>
            <a:xfrm>
              <a:off x="2044813" y="6590101"/>
              <a:ext cx="5544896" cy="17977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511658" y="150356"/>
              <a:ext cx="6840759" cy="577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6787184" y="1441137"/>
              <a:ext cx="1296144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6775849" y="2779280"/>
              <a:ext cx="1296143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Brightness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3694439" y="805607"/>
              <a:ext cx="2520280" cy="197367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Uno</a:t>
              </a:r>
              <a:endPara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-2920632" y="1320632"/>
              <a:ext cx="1668865" cy="5453071"/>
              <a:chOff x="-1840512" y="115254"/>
              <a:chExt cx="1668865" cy="5453071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flipH="1" flipV="1">
                <a:off x="-1840512" y="115254"/>
                <a:ext cx="20956" cy="5453071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none" w="med" len="med"/>
              </a:ln>
              <a:effectLst/>
            </p:spPr>
          </p:cxnSp>
          <p:cxnSp>
            <p:nvCxnSpPr>
              <p:cNvPr id="202" name="직선 화살표 연결선 201"/>
              <p:cNvCxnSpPr>
                <a:endCxn id="157" idx="2"/>
              </p:cNvCxnSpPr>
              <p:nvPr/>
            </p:nvCxnSpPr>
            <p:spPr>
              <a:xfrm>
                <a:off x="-1819556" y="115255"/>
                <a:ext cx="1647909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 w="med" len="med"/>
              </a:ln>
              <a:effectLst/>
            </p:spPr>
          </p:cxnSp>
        </p:grpSp>
        <p:cxnSp>
          <p:nvCxnSpPr>
            <p:cNvPr id="199" name="직선 화살표 연결선 198"/>
            <p:cNvCxnSpPr>
              <a:endCxn id="161" idx="2"/>
            </p:cNvCxnSpPr>
            <p:nvPr/>
          </p:nvCxnSpPr>
          <p:spPr>
            <a:xfrm>
              <a:off x="-2208793" y="2779282"/>
              <a:ext cx="936103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187" name="직사각형 186"/>
            <p:cNvSpPr/>
            <p:nvPr/>
          </p:nvSpPr>
          <p:spPr>
            <a:xfrm>
              <a:off x="3979721" y="-234592"/>
              <a:ext cx="1904638" cy="54979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Processor</a:t>
              </a:r>
              <a:endParaRPr kumimoji="0" lang="ko-KR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88" name="직선 화살표 연결선 187"/>
            <p:cNvCxnSpPr/>
            <p:nvPr/>
          </p:nvCxnSpPr>
          <p:spPr>
            <a:xfrm>
              <a:off x="160452" y="1361369"/>
              <a:ext cx="175035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189" name="꺾인 연결선 188"/>
            <p:cNvCxnSpPr/>
            <p:nvPr/>
          </p:nvCxnSpPr>
          <p:spPr>
            <a:xfrm flipV="1">
              <a:off x="95463" y="2355466"/>
              <a:ext cx="3598976" cy="45202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grpSp>
          <p:nvGrpSpPr>
            <p:cNvPr id="190" name="그룹 189"/>
            <p:cNvGrpSpPr/>
            <p:nvPr/>
          </p:nvGrpSpPr>
          <p:grpSpPr>
            <a:xfrm>
              <a:off x="7594902" y="1722004"/>
              <a:ext cx="5258018" cy="5720823"/>
              <a:chOff x="7743942" y="2263867"/>
              <a:chExt cx="3884842" cy="4261477"/>
            </a:xfrm>
          </p:grpSpPr>
          <p:cxnSp>
            <p:nvCxnSpPr>
              <p:cNvPr id="195" name="직선 연결선 194"/>
              <p:cNvCxnSpPr>
                <a:stCxn id="205" idx="6"/>
              </p:cNvCxnSpPr>
              <p:nvPr/>
            </p:nvCxnSpPr>
            <p:spPr>
              <a:xfrm>
                <a:off x="10369587" y="2263867"/>
                <a:ext cx="1237457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11607044" y="2263867"/>
                <a:ext cx="21740" cy="426147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97" name="직선 화살표 연결선 196"/>
              <p:cNvCxnSpPr/>
              <p:nvPr/>
            </p:nvCxnSpPr>
            <p:spPr>
              <a:xfrm flipH="1">
                <a:off x="7743942" y="6525344"/>
                <a:ext cx="388484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1" name="그룹 190"/>
            <p:cNvGrpSpPr/>
            <p:nvPr/>
          </p:nvGrpSpPr>
          <p:grpSpPr>
            <a:xfrm>
              <a:off x="7596336" y="5048309"/>
              <a:ext cx="2997128" cy="2775897"/>
              <a:chOff x="7743942" y="4702988"/>
              <a:chExt cx="2876730" cy="2326412"/>
            </a:xfrm>
          </p:grpSpPr>
          <p:cxnSp>
            <p:nvCxnSpPr>
              <p:cNvPr id="193" name="직선 연결선 192"/>
              <p:cNvCxnSpPr>
                <a:stCxn id="204" idx="4"/>
              </p:cNvCxnSpPr>
              <p:nvPr/>
            </p:nvCxnSpPr>
            <p:spPr>
              <a:xfrm flipH="1">
                <a:off x="10612151" y="4702988"/>
                <a:ext cx="4840" cy="2326411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94" name="직선 화살표 연결선 193"/>
              <p:cNvCxnSpPr/>
              <p:nvPr/>
            </p:nvCxnSpPr>
            <p:spPr>
              <a:xfrm flipH="1">
                <a:off x="7743942" y="7029400"/>
                <a:ext cx="287673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192" name="직사각형 191"/>
            <p:cNvSpPr/>
            <p:nvPr/>
          </p:nvSpPr>
          <p:spPr>
            <a:xfrm>
              <a:off x="6816794" y="4041971"/>
              <a:ext cx="1296144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7" name="타원 156"/>
          <p:cNvSpPr/>
          <p:nvPr/>
        </p:nvSpPr>
        <p:spPr>
          <a:xfrm>
            <a:off x="2475281" y="1433411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Rocker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Switch</a:t>
            </a:r>
            <a:endParaRPr kumimoji="0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8" name="꺾인 연결선 157"/>
          <p:cNvCxnSpPr>
            <a:endCxn id="192" idx="1"/>
          </p:cNvCxnSpPr>
          <p:nvPr/>
        </p:nvCxnSpPr>
        <p:spPr>
          <a:xfrm rot="16200000" flipH="1">
            <a:off x="6929786" y="2957753"/>
            <a:ext cx="1095956" cy="892666"/>
          </a:xfrm>
          <a:prstGeom prst="bent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9" name="꺾인 연결선 158"/>
          <p:cNvCxnSpPr>
            <a:stCxn id="210" idx="6"/>
          </p:cNvCxnSpPr>
          <p:nvPr/>
        </p:nvCxnSpPr>
        <p:spPr>
          <a:xfrm flipV="1">
            <a:off x="3376035" y="2952843"/>
            <a:ext cx="4528065" cy="972561"/>
          </a:xfrm>
          <a:prstGeom prst="bentConnector3">
            <a:avLst>
              <a:gd name="adj1" fmla="val 6932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61" name="타원 160"/>
          <p:cNvSpPr/>
          <p:nvPr/>
        </p:nvSpPr>
        <p:spPr>
          <a:xfrm>
            <a:off x="2461153" y="2418457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Sensor</a:t>
            </a:r>
            <a:endParaRPr kumimoji="0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 flipV="1">
            <a:off x="1819938" y="2856108"/>
            <a:ext cx="1" cy="269749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none" w="med" len="med"/>
          </a:ln>
          <a:effectLst/>
        </p:spPr>
      </p:cxnSp>
      <p:cxnSp>
        <p:nvCxnSpPr>
          <p:cNvPr id="163" name="직선 연결선 162"/>
          <p:cNvCxnSpPr/>
          <p:nvPr/>
        </p:nvCxnSpPr>
        <p:spPr>
          <a:xfrm flipH="1">
            <a:off x="2199437" y="6576378"/>
            <a:ext cx="2506764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4" name="직선 연결선 163"/>
          <p:cNvCxnSpPr/>
          <p:nvPr/>
        </p:nvCxnSpPr>
        <p:spPr>
          <a:xfrm flipH="1">
            <a:off x="3357174" y="6242203"/>
            <a:ext cx="138136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5" name="직선 연결선 164"/>
          <p:cNvCxnSpPr/>
          <p:nvPr/>
        </p:nvCxnSpPr>
        <p:spPr>
          <a:xfrm flipH="1" flipV="1">
            <a:off x="2199437" y="3925274"/>
            <a:ext cx="9525" cy="265110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none" w="med" len="med"/>
          </a:ln>
          <a:effectLst/>
        </p:spPr>
      </p:cxnSp>
      <p:cxnSp>
        <p:nvCxnSpPr>
          <p:cNvPr id="166" name="직선 화살표 연결선 165"/>
          <p:cNvCxnSpPr/>
          <p:nvPr/>
        </p:nvCxnSpPr>
        <p:spPr>
          <a:xfrm>
            <a:off x="2208962" y="3925274"/>
            <a:ext cx="243247" cy="188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8" name="꺾인 연결선 167"/>
          <p:cNvCxnSpPr>
            <a:stCxn id="182" idx="3"/>
          </p:cNvCxnSpPr>
          <p:nvPr/>
        </p:nvCxnSpPr>
        <p:spPr>
          <a:xfrm>
            <a:off x="8779405" y="2195684"/>
            <a:ext cx="1275881" cy="69177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69" name="직사각형 168"/>
          <p:cNvSpPr/>
          <p:nvPr/>
        </p:nvSpPr>
        <p:spPr>
          <a:xfrm>
            <a:off x="4588310" y="1646115"/>
            <a:ext cx="875305" cy="4864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Power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Module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0" name="꺾인 연결선 169"/>
          <p:cNvCxnSpPr/>
          <p:nvPr/>
        </p:nvCxnSpPr>
        <p:spPr>
          <a:xfrm>
            <a:off x="8779405" y="3952066"/>
            <a:ext cx="1304177" cy="21133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1" name="꺾인 연결선 170"/>
          <p:cNvCxnSpPr/>
          <p:nvPr/>
        </p:nvCxnSpPr>
        <p:spPr>
          <a:xfrm>
            <a:off x="8771750" y="3041106"/>
            <a:ext cx="1311832" cy="78415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2" name="꺾인 연결선 171"/>
          <p:cNvCxnSpPr/>
          <p:nvPr/>
        </p:nvCxnSpPr>
        <p:spPr>
          <a:xfrm>
            <a:off x="7294410" y="2856110"/>
            <a:ext cx="591131" cy="244938"/>
          </a:xfrm>
          <a:prstGeom prst="bentConnector3">
            <a:avLst>
              <a:gd name="adj1" fmla="val -78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3" name="꺾인 연결선 172"/>
          <p:cNvCxnSpPr>
            <a:stCxn id="169" idx="3"/>
            <a:endCxn id="184" idx="1"/>
          </p:cNvCxnSpPr>
          <p:nvPr/>
        </p:nvCxnSpPr>
        <p:spPr>
          <a:xfrm>
            <a:off x="5463615" y="1889357"/>
            <a:ext cx="351910" cy="30032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4" name="꺾인 연결선 173"/>
          <p:cNvCxnSpPr>
            <a:stCxn id="184" idx="3"/>
            <a:endCxn id="182" idx="1"/>
          </p:cNvCxnSpPr>
          <p:nvPr/>
        </p:nvCxnSpPr>
        <p:spPr>
          <a:xfrm>
            <a:off x="7517507" y="2189684"/>
            <a:ext cx="386594" cy="60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76" name="모서리가 둥근 직사각형 175"/>
          <p:cNvSpPr/>
          <p:nvPr/>
        </p:nvSpPr>
        <p:spPr>
          <a:xfrm>
            <a:off x="4154084" y="3796222"/>
            <a:ext cx="1700982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Brightness control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3890616" y="2387178"/>
            <a:ext cx="1700982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Change Color</a:t>
            </a:r>
          </a:p>
        </p:txBody>
      </p:sp>
      <p:cxnSp>
        <p:nvCxnSpPr>
          <p:cNvPr id="68" name="꺾인 연결선 67"/>
          <p:cNvCxnSpPr/>
          <p:nvPr/>
        </p:nvCxnSpPr>
        <p:spPr>
          <a:xfrm>
            <a:off x="8779405" y="3041107"/>
            <a:ext cx="1275881" cy="15161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2" name="타원 71"/>
          <p:cNvSpPr/>
          <p:nvPr/>
        </p:nvSpPr>
        <p:spPr>
          <a:xfrm>
            <a:off x="10064532" y="2727574"/>
            <a:ext cx="794164" cy="7217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3W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</a:p>
        </p:txBody>
      </p:sp>
      <p:cxnSp>
        <p:nvCxnSpPr>
          <p:cNvPr id="79" name="직선 연결선 78"/>
          <p:cNvCxnSpPr/>
          <p:nvPr/>
        </p:nvCxnSpPr>
        <p:spPr>
          <a:xfrm flipV="1">
            <a:off x="10839514" y="3055766"/>
            <a:ext cx="476186" cy="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직선 연결선 79"/>
          <p:cNvCxnSpPr/>
          <p:nvPr/>
        </p:nvCxnSpPr>
        <p:spPr>
          <a:xfrm>
            <a:off x="11315700" y="3055766"/>
            <a:ext cx="0" cy="2762869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3" name="직선 화살표 연결선 92"/>
          <p:cNvCxnSpPr/>
          <p:nvPr/>
        </p:nvCxnSpPr>
        <p:spPr>
          <a:xfrm flipH="1">
            <a:off x="8449565" y="5818635"/>
            <a:ext cx="2866135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03" name="꺾인 연결선 102"/>
          <p:cNvCxnSpPr/>
          <p:nvPr/>
        </p:nvCxnSpPr>
        <p:spPr>
          <a:xfrm flipV="1">
            <a:off x="8798983" y="2028825"/>
            <a:ext cx="1256303" cy="16385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05" name="꺾인 연결선 104"/>
          <p:cNvCxnSpPr/>
          <p:nvPr/>
        </p:nvCxnSpPr>
        <p:spPr>
          <a:xfrm flipV="1">
            <a:off x="8798983" y="2333625"/>
            <a:ext cx="1265549" cy="707482"/>
          </a:xfrm>
          <a:prstGeom prst="bentConnector3">
            <a:avLst>
              <a:gd name="adj1" fmla="val 3494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타원 111"/>
          <p:cNvSpPr/>
          <p:nvPr/>
        </p:nvSpPr>
        <p:spPr>
          <a:xfrm>
            <a:off x="2452102" y="4554306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Touch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Sensor</a:t>
            </a:r>
            <a:endParaRPr kumimoji="0" lang="en-US" altLang="ko-KR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385086" y="4195306"/>
            <a:ext cx="4976663" cy="1799102"/>
            <a:chOff x="3385086" y="4195306"/>
            <a:chExt cx="4976663" cy="1799102"/>
          </a:xfrm>
        </p:grpSpPr>
        <p:cxnSp>
          <p:nvCxnSpPr>
            <p:cNvPr id="73" name="꺾인 연결선 72"/>
            <p:cNvCxnSpPr>
              <a:endCxn id="192" idx="2"/>
            </p:cNvCxnSpPr>
            <p:nvPr/>
          </p:nvCxnSpPr>
          <p:spPr>
            <a:xfrm flipV="1">
              <a:off x="5210175" y="4195306"/>
              <a:ext cx="3151574" cy="917486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꺾인 연결선 133"/>
            <p:cNvCxnSpPr/>
            <p:nvPr/>
          </p:nvCxnSpPr>
          <p:spPr>
            <a:xfrm flipV="1">
              <a:off x="3385086" y="5112792"/>
              <a:ext cx="1825089" cy="881616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</p:grpSp>
      <p:sp>
        <p:nvSpPr>
          <p:cNvPr id="175" name="모서리가 둥근 직사각형 174"/>
          <p:cNvSpPr/>
          <p:nvPr/>
        </p:nvSpPr>
        <p:spPr>
          <a:xfrm>
            <a:off x="5071589" y="4908006"/>
            <a:ext cx="2506438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RESET, Hour, Minute, </a:t>
            </a:r>
            <a:r>
              <a:rPr lang="en-US" altLang="ko-KR" sz="1200" kern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kumimoji="0" lang="en-US" altLang="ko-KR" sz="120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econd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0800000">
            <a:off x="1350235" y="5553601"/>
            <a:ext cx="3351277" cy="265037"/>
          </a:xfrm>
          <a:prstGeom prst="bentConnector3">
            <a:avLst>
              <a:gd name="adj1" fmla="val 3408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flipV="1">
            <a:off x="3337935" y="2887463"/>
            <a:ext cx="2986873" cy="1856847"/>
          </a:xfrm>
          <a:prstGeom prst="bentConnector3">
            <a:avLst>
              <a:gd name="adj1" fmla="val 997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제작하는데 필요한 부품과 가격을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견적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86520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핀 충전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모듈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TP4056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1,650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 x 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11,600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endParaRPr lang="en-US" altLang="ko-KR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79155951"/>
                  </a:ext>
                </a:extLst>
              </a:tr>
            </a:tbl>
          </a:graphicData>
        </a:graphic>
      </p:graphicFrame>
      <p:pic>
        <p:nvPicPr>
          <p:cNvPr id="1026" name="Picture 2" descr="http://img.dxcdn.com/productimages/sku_41796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86" y="4469494"/>
            <a:ext cx="1254764" cy="125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trobot.co.kr/web/product/img/13857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75" y="3117113"/>
            <a:ext cx="1242186" cy="124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ostfiles3.naver.net/20160831_130/roboholic84_1472616608764dokV7_JPEG/1471929433785l0.jp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31" y="1795795"/>
            <a:ext cx="1238018" cy="12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876500" y="639104"/>
            <a:ext cx="6540759" cy="1017322"/>
            <a:chOff x="5187819" y="676288"/>
            <a:chExt cx="6540759" cy="1017322"/>
          </a:xfrm>
          <a:solidFill>
            <a:srgbClr val="FFD966"/>
          </a:solidFill>
        </p:grpSpPr>
        <p:sp>
          <p:nvSpPr>
            <p:cNvPr id="4" name="직사각형 3"/>
            <p:cNvSpPr/>
            <p:nvPr/>
          </p:nvSpPr>
          <p:spPr>
            <a:xfrm>
              <a:off x="5187819" y="676288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7494" y="815616"/>
              <a:ext cx="446147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소개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전체적인 모습을 간략하게 소개합니다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730" y="769450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76500" y="1775127"/>
            <a:ext cx="6540759" cy="1017322"/>
            <a:chOff x="5187819" y="1786772"/>
            <a:chExt cx="6540759" cy="1017322"/>
          </a:xfrm>
          <a:solidFill>
            <a:srgbClr val="FFD966"/>
          </a:solidFill>
        </p:grpSpPr>
        <p:sp>
          <p:nvSpPr>
            <p:cNvPr id="7" name="직사각형 6"/>
            <p:cNvSpPr/>
            <p:nvPr/>
          </p:nvSpPr>
          <p:spPr>
            <a:xfrm>
              <a:off x="5187819" y="1786772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7494" y="1926100"/>
              <a:ext cx="3353803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설명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탑재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될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730" y="1879934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76500" y="2911150"/>
            <a:ext cx="6540759" cy="1017322"/>
            <a:chOff x="5187819" y="2897256"/>
            <a:chExt cx="6540759" cy="1017322"/>
          </a:xfrm>
          <a:solidFill>
            <a:srgbClr val="FFD966"/>
          </a:solidFill>
        </p:grpSpPr>
        <p:sp>
          <p:nvSpPr>
            <p:cNvPr id="10" name="직사각형 9"/>
            <p:cNvSpPr/>
            <p:nvPr/>
          </p:nvSpPr>
          <p:spPr>
            <a:xfrm>
              <a:off x="5187819" y="2897256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7494" y="3036584"/>
              <a:ext cx="5206875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설계도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어떻게 설계할 것인지 내부 구조를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57730" y="2990418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6500" y="4047173"/>
            <a:ext cx="6540759" cy="1017322"/>
            <a:chOff x="5187819" y="4007740"/>
            <a:chExt cx="6540759" cy="1017322"/>
          </a:xfrm>
          <a:solidFill>
            <a:srgbClr val="FFD966"/>
          </a:solidFill>
        </p:grpSpPr>
        <p:sp>
          <p:nvSpPr>
            <p:cNvPr id="13" name="직사각형 12"/>
            <p:cNvSpPr/>
            <p:nvPr/>
          </p:nvSpPr>
          <p:spPr>
            <a:xfrm>
              <a:off x="5187819" y="400774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7494" y="4147068"/>
              <a:ext cx="5149167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견적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제작하는데 필요한 부품과 가격을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7730" y="410090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76500" y="5183195"/>
            <a:ext cx="6540759" cy="1017322"/>
            <a:chOff x="5187819" y="5164390"/>
            <a:chExt cx="6540759" cy="1017322"/>
          </a:xfrm>
          <a:solidFill>
            <a:srgbClr val="FFD966"/>
          </a:solidFill>
        </p:grpSpPr>
        <p:sp>
          <p:nvSpPr>
            <p:cNvPr id="18" name="직사각형 17"/>
            <p:cNvSpPr/>
            <p:nvPr/>
          </p:nvSpPr>
          <p:spPr>
            <a:xfrm>
              <a:off x="5187819" y="516439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94" y="5303718"/>
              <a:ext cx="383149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설계에 관한 질의응답 시간입니다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7730" y="525755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5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31188" y="3013501"/>
            <a:ext cx="130356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목차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02641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3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I2C LCD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견적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http://vctec.co.kr/web/product/big/201610/10402_shop1_7834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71" y="3150186"/>
            <a:ext cx="1232701" cy="1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evicemart.co.kr/skin/goods/large/13274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21" y="4487679"/>
            <a:ext cx="1619802" cy="12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echasolution.com/shop/data/goods/136660663778m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5" y="1766618"/>
            <a:ext cx="1269812" cy="12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26742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견적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6" name="Picture 12" descr="http://www.devicemart.co.kr/skin/goods/large/13278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78" y="3124874"/>
            <a:ext cx="1673265" cy="12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trobot.co.kr/web/product/img/09806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4472747"/>
            <a:ext cx="1289939" cy="128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eduino.kr/web/upload/NNEditor/20170927/copy-1506470289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5" y="1810869"/>
            <a:ext cx="1304090" cy="1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87646"/>
              </p:ext>
            </p:extLst>
          </p:nvPr>
        </p:nvGraphicFramePr>
        <p:xfrm>
          <a:off x="2619828" y="1326150"/>
          <a:ext cx="8127999" cy="3110229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우노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6,100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3Color RGB 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6 = 10,800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견적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758950"/>
            <a:ext cx="130175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3124200"/>
            <a:ext cx="12446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3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37297"/>
              </p:ext>
            </p:extLst>
          </p:nvPr>
        </p:nvGraphicFramePr>
        <p:xfrm>
          <a:off x="3773781" y="568259"/>
          <a:ext cx="6281505" cy="5669280"/>
        </p:xfrm>
        <a:graphic>
          <a:graphicData uri="http://schemas.openxmlformats.org/drawingml/2006/table">
            <a:tbl>
              <a:tblPr firstRow="1" lastRow="1" bandRow="1">
                <a:tableStyleId>{775DCB02-9BB8-47FD-8907-85C794F793BA}</a:tableStyleId>
              </a:tblPr>
              <a:tblGrid>
                <a:gridCol w="4412625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1868880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핀 충전 모듈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TP4056 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1,650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868035"/>
                  </a:ext>
                </a:extLst>
              </a:tr>
              <a:tr h="621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 x 2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 = 11,600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64048187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9443978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r>
                        <a:rPr lang="en-US" altLang="ko-KR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 3 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14971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터치센서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8043430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LCD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79085410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79155951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6,100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621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3Color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RGB x 6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6 = 10,800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46,048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3200504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34653" y="6160979"/>
            <a:ext cx="1782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부가세 제외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2342" y="3013501"/>
            <a:ext cx="168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Q &amp; A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4896" y="367597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191999" cy="339634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040" y="2368975"/>
            <a:ext cx="768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지금까지 </a:t>
            </a: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조의 발표였습니다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55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446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제품의 전체적인 모습을 간략하게 소개합니다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9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ro 5pin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7206" y="2391980"/>
            <a:ext cx="2283476" cy="22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62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소개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12160" y="-545586"/>
            <a:ext cx="3034145" cy="6444363"/>
            <a:chOff x="7912160" y="-545586"/>
            <a:chExt cx="3034145" cy="644436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52286" y="3018875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145499" y="3692207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912160" y="-545586"/>
              <a:ext cx="3034145" cy="3034145"/>
            </a:xfrm>
            <a:prstGeom prst="roundRect">
              <a:avLst>
                <a:gd name="adj" fmla="val 817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Moderately">
                <a:rot lat="18938974" lon="3487554" rev="17591896"/>
              </a:camera>
              <a:lightRig rig="balanced" dir="t"/>
            </a:scene3d>
            <a:sp3d extrusionH="3810000" prstMaterial="translucentPowder"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29418" y="5108485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53898" y="5532578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087999" y="5344659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36553" y="5729463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350234" y="2358624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075" y="2268371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0234" y="2910542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후면에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연결하여 충전 가능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87" y="282028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0234" y="3458260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8097" y="336800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0234" y="401017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프린터로 외관 제작 예정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344" y="391992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0234" y="3458259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PIR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인체감지센서로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7" grpId="0"/>
      <p:bldP spid="28" grpId="0"/>
      <p:bldP spid="28" grpId="1"/>
      <p:bldP spid="29" grpId="0"/>
      <p:bldP spid="30" grpId="0"/>
      <p:bldP spid="3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9113" y="1410038"/>
            <a:ext cx="12350888" cy="4458770"/>
            <a:chOff x="260212" y="2268371"/>
            <a:chExt cx="12350888" cy="4458770"/>
          </a:xfrm>
        </p:grpSpPr>
        <p:sp>
          <p:nvSpPr>
            <p:cNvPr id="25" name="TextBox 24"/>
            <p:cNvSpPr txBox="1"/>
            <p:nvPr/>
          </p:nvSpPr>
          <p:spPr>
            <a:xfrm>
              <a:off x="800075" y="2268371"/>
              <a:ext cx="285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0234" y="2910542"/>
              <a:ext cx="8026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후면의 로커</a:t>
              </a: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스위치 사용하여 전원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ON/OFF -&gt;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</a:t>
              </a:r>
              <a:endParaRPr lang="ko-KR" altLang="en-US" sz="2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9087" y="2820289"/>
              <a:ext cx="386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50234" y="3458260"/>
              <a:ext cx="85699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일반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-&gt;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마이크로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핀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변경 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마이크로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핀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8097" y="3368007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50233" y="4010178"/>
              <a:ext cx="112608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온습도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센서 및 터치센서 사용 </a:t>
              </a:r>
              <a:r>
                <a:rPr kumimoji="0" lang="en-US" altLang="ko-KR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</a:t>
              </a:r>
              <a:r>
                <a:rPr kumimoji="0" lang="en-US" altLang="ko-KR" sz="21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1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 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제외 </a:t>
              </a:r>
              <a:r>
                <a:rPr kumimoji="0" lang="en-US" altLang="ko-KR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kumimoji="0" lang="ko-KR" altLang="en-US" sz="2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온습도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센서 제외</a:t>
              </a:r>
              <a:r>
                <a:rPr kumimoji="0" lang="ko-KR" altLang="en-US" sz="21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터치센서 사용 확정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6344" y="3919925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IV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50234" y="2358624"/>
              <a:ext cx="95037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3W LED 2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1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변경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3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 LED 1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+ 3 Color RGB 6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확정</a:t>
              </a:r>
              <a:endParaRPr lang="ko-KR" altLang="en-US" sz="2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50234" y="4560728"/>
              <a:ext cx="109536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센서로 전원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ON/OFF -&gt; </a:t>
              </a:r>
              <a:r>
                <a:rPr kumimoji="0" lang="ko-KR" altLang="en-US" sz="2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색상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센서로 </a:t>
              </a:r>
              <a:r>
                <a:rPr lang="ko-KR" altLang="en-US" sz="2200" dirty="0" err="1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색상 변환 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50234" y="5109130"/>
              <a:ext cx="844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택트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스위치로 제품의 날짜 및 시간 변경 및 초기화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가능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7333" y="4462799"/>
              <a:ext cx="468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6343" y="5016796"/>
              <a:ext cx="569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5355" y="5557591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r>
                <a:rPr lang="en-US" altLang="ko-KR" sz="36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50234" y="5649923"/>
              <a:ext cx="45095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배터리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1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2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증가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212" y="6080810"/>
              <a:ext cx="8370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r>
                <a:rPr lang="en-US" altLang="ko-KR" sz="3600" dirty="0" smtClean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6306" y="6188531"/>
              <a:ext cx="5808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가변 저항을 이용한 밝기 조절 추가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342443" y="280151"/>
            <a:ext cx="462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소개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9848" y="214837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9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12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24719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94910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8896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3341" y="87504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7639" y="298459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200039" y="3353924"/>
            <a:ext cx="1758392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58431" y="3353924"/>
            <a:ext cx="1736423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19364" y="565816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36603" y="5842501"/>
            <a:ext cx="2277157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ro 5pin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7206" y="2391980"/>
            <a:ext cx="2283476" cy="22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중간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12160" y="-545586"/>
            <a:ext cx="3034145" cy="6444363"/>
            <a:chOff x="7912160" y="-545586"/>
            <a:chExt cx="3034145" cy="644436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52286" y="3018875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145499" y="3692207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912160" y="-545586"/>
              <a:ext cx="3034145" cy="3034145"/>
            </a:xfrm>
            <a:prstGeom prst="roundRect">
              <a:avLst>
                <a:gd name="adj" fmla="val 817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Moderately">
                <a:rot lat="18938974" lon="3487554" rev="17591896"/>
              </a:camera>
              <a:lightRig rig="balanced" dir="t"/>
            </a:scene3d>
            <a:sp3d extrusionH="3810000" prstMaterial="translucentPowder"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29418" y="5108485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53898" y="5532578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087999" y="5344659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36553" y="5729463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43050" y="1905000"/>
            <a:ext cx="4533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/>
              <a:t>낮져밤이</a:t>
            </a:r>
            <a:r>
              <a:rPr lang="ko-KR" altLang="en-US" sz="4400" dirty="0" smtClean="0"/>
              <a:t> </a:t>
            </a:r>
            <a:r>
              <a:rPr lang="ko-KR" altLang="en-US" sz="4400" dirty="0" err="1" smtClean="0"/>
              <a:t>무드등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82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중간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234037" y="4300928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02738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8712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3341" y="87799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90288" y="253576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610225" y="2905099"/>
            <a:ext cx="1330855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41080" y="2905099"/>
            <a:ext cx="2372498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2113" y="565816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63854" y="5842501"/>
            <a:ext cx="2249906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532482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399019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>
            <a:stCxn id="69" idx="2"/>
          </p:cNvCxnSpPr>
          <p:nvPr/>
        </p:nvCxnSpPr>
        <p:spPr>
          <a:xfrm flipH="1">
            <a:off x="4916960" y="3705022"/>
            <a:ext cx="2176524" cy="650823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9" idx="2"/>
          </p:cNvCxnSpPr>
          <p:nvPr/>
        </p:nvCxnSpPr>
        <p:spPr>
          <a:xfrm>
            <a:off x="7093484" y="3705022"/>
            <a:ext cx="1503767" cy="75267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94789" y="333569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x6</a:t>
            </a:r>
          </a:p>
        </p:txBody>
      </p:sp>
      <p:sp>
        <p:nvSpPr>
          <p:cNvPr id="70" name="타원 69"/>
          <p:cNvSpPr/>
          <p:nvPr/>
        </p:nvSpPr>
        <p:spPr>
          <a:xfrm>
            <a:off x="5990407" y="5749223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452004" y="619711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터치센서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2" name="직선 화살표 연결선 71"/>
          <p:cNvCxnSpPr>
            <a:endCxn id="70" idx="5"/>
          </p:cNvCxnSpPr>
          <p:nvPr/>
        </p:nvCxnSpPr>
        <p:spPr>
          <a:xfrm flipH="1" flipV="1">
            <a:off x="6167260" y="5926076"/>
            <a:ext cx="590235" cy="27103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7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탑재될 기능을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6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Props1.xml><?xml version="1.0" encoding="utf-8"?>
<ds:datastoreItem xmlns:ds="http://schemas.openxmlformats.org/officeDocument/2006/customXml" ds:itemID="{54BF2E59-4AD2-4A89-B7A4-B8BE4BF99F1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805</Words>
  <Application>Microsoft Office PowerPoint</Application>
  <PresentationFormat>사용자 지정</PresentationFormat>
  <Paragraphs>280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나눔스퀘어 Light</vt:lpstr>
      <vt:lpstr>나눔스퀘어 ExtraBold</vt:lpstr>
      <vt:lpstr>나눔스퀘어 Bold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김성찬</dc:creator>
  <cp:lastModifiedBy>Windows 사용자</cp:lastModifiedBy>
  <cp:revision>111</cp:revision>
  <dcterms:created xsi:type="dcterms:W3CDTF">2017-11-09T09:58:23Z</dcterms:created>
  <dcterms:modified xsi:type="dcterms:W3CDTF">2017-12-11T18:33:00Z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